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2" r:id="rId3"/>
    <p:sldId id="258" r:id="rId4"/>
    <p:sldId id="259" r:id="rId5"/>
    <p:sldId id="260" r:id="rId6"/>
    <p:sldId id="280" r:id="rId7"/>
    <p:sldId id="267" r:id="rId8"/>
    <p:sldId id="268" r:id="rId9"/>
    <p:sldId id="269" r:id="rId10"/>
    <p:sldId id="281" r:id="rId11"/>
    <p:sldId id="270" r:id="rId12"/>
    <p:sldId id="271" r:id="rId13"/>
    <p:sldId id="272" r:id="rId14"/>
    <p:sldId id="276" r:id="rId15"/>
    <p:sldId id="277" r:id="rId16"/>
    <p:sldId id="278" r:id="rId17"/>
    <p:sldId id="273" r:id="rId18"/>
    <p:sldId id="274" r:id="rId19"/>
    <p:sldId id="275" r:id="rId20"/>
    <p:sldId id="264" r:id="rId21"/>
    <p:sldId id="265" r:id="rId22"/>
    <p:sldId id="266" r:id="rId23"/>
    <p:sldId id="261" r:id="rId24"/>
    <p:sldId id="262" r:id="rId25"/>
    <p:sldId id="263" r:id="rId26"/>
    <p:sldId id="279" r:id="rId27"/>
  </p:sldIdLst>
  <p:sldSz cx="10440988" cy="7561263"/>
  <p:notesSz cx="6858000" cy="9144000"/>
  <p:defaultTextStyle>
    <a:defPPr>
      <a:defRPr lang="ru-RU"/>
    </a:defPPr>
    <a:lvl1pPr marL="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43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87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30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574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17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861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004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148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2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996" y="66"/>
      </p:cViewPr>
      <p:guideLst>
        <p:guide orient="horz" pos="2382"/>
        <p:guide pos="328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3074" y="2348893"/>
            <a:ext cx="8874840" cy="162077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6148" y="4284716"/>
            <a:ext cx="7308692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873E-6984-42CB-8329-41468F12C0B5}" type="datetimeFigureOut">
              <a:rPr lang="ru-RU" smtClean="0"/>
              <a:t>03.10.2025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0D05-56F4-4780-B848-2815931B2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702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873E-6984-42CB-8329-41468F12C0B5}" type="datetimeFigureOut">
              <a:rPr lang="ru-RU" smtClean="0"/>
              <a:t>03.10.2025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0D05-56F4-4780-B848-2815931B2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065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69716" y="302802"/>
            <a:ext cx="2349222" cy="645157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2050" y="302802"/>
            <a:ext cx="6873650" cy="645157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873E-6984-42CB-8329-41468F12C0B5}" type="datetimeFigureOut">
              <a:rPr lang="ru-RU" smtClean="0"/>
              <a:t>03.10.2025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0D05-56F4-4780-B848-2815931B2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547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873E-6984-42CB-8329-41468F12C0B5}" type="datetimeFigureOut">
              <a:rPr lang="ru-RU" smtClean="0"/>
              <a:t>03.10.2025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0D05-56F4-4780-B848-2815931B2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352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766" y="4858812"/>
            <a:ext cx="8874840" cy="1501751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4766" y="3204786"/>
            <a:ext cx="887484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873E-6984-42CB-8329-41468F12C0B5}" type="datetimeFigureOut">
              <a:rPr lang="ru-RU" smtClean="0"/>
              <a:t>03.10.2025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0D05-56F4-4780-B848-2815931B2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419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22050" y="1764295"/>
            <a:ext cx="4611436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07502" y="1764295"/>
            <a:ext cx="4611436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873E-6984-42CB-8329-41468F12C0B5}" type="datetimeFigureOut">
              <a:rPr lang="ru-RU" smtClean="0"/>
              <a:t>03.10.2025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0D05-56F4-4780-B848-2815931B2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94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049" y="1692533"/>
            <a:ext cx="4613250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2049" y="2397901"/>
            <a:ext cx="4613250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03877" y="1692533"/>
            <a:ext cx="4615062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303877" y="2397901"/>
            <a:ext cx="4615062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873E-6984-42CB-8329-41468F12C0B5}" type="datetimeFigureOut">
              <a:rPr lang="ru-RU" smtClean="0"/>
              <a:t>03.10.2025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0D05-56F4-4780-B848-2815931B2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152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873E-6984-42CB-8329-41468F12C0B5}" type="datetimeFigureOut">
              <a:rPr lang="ru-RU" smtClean="0"/>
              <a:t>03.10.2025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0D05-56F4-4780-B848-2815931B2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750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873E-6984-42CB-8329-41468F12C0B5}" type="datetimeFigureOut">
              <a:rPr lang="ru-RU" smtClean="0"/>
              <a:t>03.10.2025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0D05-56F4-4780-B848-2815931B2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1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0" y="301050"/>
            <a:ext cx="3435013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2136" y="301051"/>
            <a:ext cx="5836802" cy="6453328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2050" y="1582265"/>
            <a:ext cx="3435013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873E-6984-42CB-8329-41468F12C0B5}" type="datetimeFigureOut">
              <a:rPr lang="ru-RU" smtClean="0"/>
              <a:t>03.10.2025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0D05-56F4-4780-B848-2815931B2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973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6507" y="5292884"/>
            <a:ext cx="6264593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46507" y="675613"/>
            <a:ext cx="6264593" cy="453675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200"/>
            </a:lvl2pPr>
            <a:lvl3pPr marL="1028700" indent="0">
              <a:buNone/>
              <a:defRPr sz="2700"/>
            </a:lvl3pPr>
            <a:lvl4pPr marL="1543050" indent="0">
              <a:buNone/>
              <a:defRPr sz="2300"/>
            </a:lvl4pPr>
            <a:lvl5pPr marL="2057400" indent="0">
              <a:buNone/>
              <a:defRPr sz="2300"/>
            </a:lvl5pPr>
            <a:lvl6pPr marL="2571750" indent="0">
              <a:buNone/>
              <a:defRPr sz="2300"/>
            </a:lvl6pPr>
            <a:lvl7pPr marL="3086100" indent="0">
              <a:buNone/>
              <a:defRPr sz="2300"/>
            </a:lvl7pPr>
            <a:lvl8pPr marL="3600450" indent="0">
              <a:buNone/>
              <a:defRPr sz="2300"/>
            </a:lvl8pPr>
            <a:lvl9pPr marL="4114800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46507" y="5917739"/>
            <a:ext cx="6264593" cy="887398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873E-6984-42CB-8329-41468F12C0B5}" type="datetimeFigureOut">
              <a:rPr lang="ru-RU" smtClean="0"/>
              <a:t>03.10.2025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0D05-56F4-4780-B848-2815931B2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9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0" y="302801"/>
            <a:ext cx="9396889" cy="1260211"/>
          </a:xfrm>
          <a:prstGeom prst="rect">
            <a:avLst/>
          </a:prstGeom>
        </p:spPr>
        <p:txBody>
          <a:bodyPr vert="horz" lIns="102870" tIns="51435" rIns="102870" bIns="5143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050" y="1764295"/>
            <a:ext cx="9396889" cy="4990084"/>
          </a:xfrm>
          <a:prstGeom prst="rect">
            <a:avLst/>
          </a:prstGeom>
        </p:spPr>
        <p:txBody>
          <a:bodyPr vert="horz" lIns="102870" tIns="51435" rIns="102870" bIns="5143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2049" y="7008171"/>
            <a:ext cx="2436231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7873E-6984-42CB-8329-41468F12C0B5}" type="datetimeFigureOut">
              <a:rPr lang="ru-RU" smtClean="0"/>
              <a:t>03.10.2025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67338" y="7008171"/>
            <a:ext cx="3306313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82708" y="7008171"/>
            <a:ext cx="2436231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60D05-56F4-4780-B848-2815931B2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26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287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63" indent="-385763" algn="l" defTabSz="10287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819" indent="-321469" algn="l" defTabSz="10287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9.jpe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12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5.png"/><Relationship Id="rId5" Type="http://schemas.openxmlformats.org/officeDocument/2006/relationships/image" Target="../media/image50.jpeg"/><Relationship Id="rId10" Type="http://schemas.microsoft.com/office/2007/relationships/hdphoto" Target="../media/hdphoto4.wdp"/><Relationship Id="rId4" Type="http://schemas.microsoft.com/office/2007/relationships/hdphoto" Target="../media/hdphoto3.wdp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microsoft.com/office/2007/relationships/media" Target="../media/media2.mp3"/><Relationship Id="rId21" Type="http://schemas.openxmlformats.org/officeDocument/2006/relationships/image" Target="../media/image85.png"/><Relationship Id="rId7" Type="http://schemas.microsoft.com/office/2007/relationships/media" Target="../media/media4.mp3"/><Relationship Id="rId12" Type="http://schemas.openxmlformats.org/officeDocument/2006/relationships/image" Target="../media/image1.png"/><Relationship Id="rId17" Type="http://schemas.openxmlformats.org/officeDocument/2006/relationships/image" Target="../media/image81.jpeg"/><Relationship Id="rId2" Type="http://schemas.openxmlformats.org/officeDocument/2006/relationships/audio" Target="../media/media1.mp3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7.xml"/><Relationship Id="rId5" Type="http://schemas.microsoft.com/office/2007/relationships/media" Target="../media/media3.mp3"/><Relationship Id="rId15" Type="http://schemas.openxmlformats.org/officeDocument/2006/relationships/image" Target="../media/image79.png"/><Relationship Id="rId10" Type="http://schemas.openxmlformats.org/officeDocument/2006/relationships/audio" Target="../media/media5.mp3"/><Relationship Id="rId19" Type="http://schemas.openxmlformats.org/officeDocument/2006/relationships/image" Target="../media/image83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24984" y="1"/>
            <a:ext cx="10450211" cy="756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08098" y="1967657"/>
            <a:ext cx="1044664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7200" b="1" spc="300" dirty="0">
                <a:ln w="18415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ЖАНРЫ</a:t>
            </a:r>
            <a:r>
              <a:rPr lang="ru-RU" sz="7200" b="1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7200" b="1" spc="300" dirty="0">
                <a:ln w="18415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ЖИВОПИСИ</a:t>
            </a:r>
          </a:p>
        </p:txBody>
      </p:sp>
      <p:pic>
        <p:nvPicPr>
          <p:cNvPr id="1032" name="Picture 8" descr="https://avatars.mds.yandex.net/i?id=352adbe3b4951cedbc1d29f1179dacc320a8fe51-5042014-images-thumbs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02" y="5149311"/>
            <a:ext cx="2165628" cy="1634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 descr="https://avatars.mds.yandex.net/i?id=c417ad760cf89ed30138c540b282d09129d8fbc1-5291937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074" y="3624859"/>
            <a:ext cx="2545501" cy="1638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6" name="Picture 12" descr="https://avatars.mds.yandex.net/i?id=15a153b0947c314f6508879fd702aa6781d52482-10703717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397" y="3691329"/>
            <a:ext cx="1954765" cy="1704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8" name="Picture 14" descr="https://avatars.mds.yandex.net/i?id=ea1531e7be30fa26f69055089b9a0fb2989fa711-12421110-images-thumbs&amp;n=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152" y="4293431"/>
            <a:ext cx="2141767" cy="1526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0" name="Picture 16" descr="https://avatars.mds.yandex.net/i?id=d0d1dcc4c918d82ef63c072b7f0e619803d316c0-5023807-images-thumbs&amp;n=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46" y="3486112"/>
            <a:ext cx="2088633" cy="1465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7" y="4390030"/>
            <a:ext cx="1527662" cy="2064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" y="2500817"/>
            <a:ext cx="104409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Культурная практика в Картинной галерее 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детей старшего дошкольного возраста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95194" y="5844087"/>
            <a:ext cx="3302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Выполнил:</a:t>
            </a:r>
          </a:p>
          <a:p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старший воспитатель</a:t>
            </a:r>
          </a:p>
          <a:p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«Детский сад № 444»</a:t>
            </a:r>
          </a:p>
          <a:p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Сударева Н. В.</a:t>
            </a:r>
          </a:p>
        </p:txBody>
      </p:sp>
      <p:pic>
        <p:nvPicPr>
          <p:cNvPr id="1030" name="Picture 6" descr="https://avatars.mds.yandex.net/i?id=e48c0bd205b01eb1722c3159ea1181515163ed8b-10267836-images-thumbs&amp;n=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043" y="5127719"/>
            <a:ext cx="2319825" cy="1512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A3D1C2-0463-41FB-8617-F48F972CB130}"/>
              </a:ext>
            </a:extLst>
          </p:cNvPr>
          <p:cNvSpPr txBox="1"/>
          <p:nvPr/>
        </p:nvSpPr>
        <p:spPr>
          <a:xfrm>
            <a:off x="3082508" y="6809735"/>
            <a:ext cx="382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Нижний Новгород</a:t>
            </a:r>
          </a:p>
          <a:p>
            <a:pPr algn="ctr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г.</a:t>
            </a:r>
          </a:p>
        </p:txBody>
      </p:sp>
    </p:spTree>
    <p:extLst>
      <p:ext uri="{BB962C8B-B14F-4D97-AF65-F5344CB8AC3E}">
        <p14:creationId xmlns:p14="http://schemas.microsoft.com/office/powerpoint/2010/main" val="410894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0" y="-21801"/>
            <a:ext cx="10457281" cy="756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293" y="324247"/>
            <a:ext cx="104409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8415" cmpd="sng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АНИМАЛИСТИЧЕСКИЙ ЖАНР</a:t>
            </a:r>
          </a:p>
        </p:txBody>
      </p:sp>
      <p:pic>
        <p:nvPicPr>
          <p:cNvPr id="3074" name="Picture 2" descr="picture Марина Ефремова: Картина Борзые в осеннем пол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58" y="2078573"/>
            <a:ext cx="4176464" cy="3407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454" y="3420591"/>
            <a:ext cx="5097911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11225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-22139" y="1"/>
            <a:ext cx="10493371" cy="756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51532" y="1005604"/>
            <a:ext cx="52197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5400" b="1" dirty="0">
                <a:ln w="18415" cmpd="sng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ИНТЕРЬЕР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05" y="612279"/>
            <a:ext cx="5613699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3" name="Picture 3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414" y="2934537"/>
            <a:ext cx="5736637" cy="4302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9971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0" y="1"/>
            <a:ext cx="10457281" cy="756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8246" y="2556495"/>
            <a:ext cx="4320480" cy="2592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400" b="1" dirty="0">
                <a:ln w="18415" cmpd="sng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НАТЮРМОРТ</a:t>
            </a:r>
          </a:p>
        </p:txBody>
      </p:sp>
      <p:pic>
        <p:nvPicPr>
          <p:cNvPr id="5" name="Picture 4" descr="https://avatars.mds.yandex.net/i?id=c075c33733976d6f7759e72e68848bdb4771d8dff90eb262-5570459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935" y="278202"/>
            <a:ext cx="2737606" cy="1875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7" descr="Флоксы, Головин Александр Яковлеви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646" y="5045052"/>
            <a:ext cx="1944216" cy="2246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8" name="Picture 2" descr="К. Петров-Водкин. Натюрморт «Черёмуха в стакане». 1932 г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04" y="2461022"/>
            <a:ext cx="2125365" cy="2584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Н.Н. Сапунов. «Вазы и цветы». 1910 г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782" y="412966"/>
            <a:ext cx="2232248" cy="2361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2" name="Picture 6" descr="И. Машков. «Снедь московская. Хлебы». 1924 г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422" y="412966"/>
            <a:ext cx="2632537" cy="2361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4" name="Picture 8" descr="И. Репин. Натюрморт «Яблоки и листья». 1879 г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041" y="5257840"/>
            <a:ext cx="2552056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https://avatars.mds.yandex.net/i?id=4f784ea6d86bd3a599cffea455a1d408ba9acdcc-9181370-images-thumbs&amp;n=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822" y="2681973"/>
            <a:ext cx="2045475" cy="2693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8" descr="Изображение с сайта ru.wikipedia.or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227" y="5508823"/>
            <a:ext cx="2230586" cy="1897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786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6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1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6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1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-52383" y="0"/>
            <a:ext cx="10493371" cy="756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88246" y="2556495"/>
            <a:ext cx="4320480" cy="2592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400" b="1" dirty="0">
                <a:ln w="18415" cmpd="sng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ПЕЙЗАЖ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366" y="324247"/>
            <a:ext cx="3077880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758" y="324247"/>
            <a:ext cx="2293292" cy="3191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https://avatars.mds.yandex.net/i?id=1b67ce23b4fb5d9240af07ce5add8e5f2ce23cfc-10026462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617" y="4212679"/>
            <a:ext cx="2994392" cy="2303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17" y="411091"/>
            <a:ext cx="2672320" cy="2001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4" descr="https://avatars.mds.yandex.net/i?id=63e6bbfcadbe2e24a175478f403a12d13bd31ea2-9851898-images-thumbs&amp;n=1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34" y="2628941"/>
            <a:ext cx="3152749" cy="2303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https://avatars.mds.yandex.net/i?id=8baf97b40ac8290e7ed1b70707cbff0b06ac0f0c-8485393-images-thumbs&amp;n=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32" y="4788743"/>
            <a:ext cx="2039851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386" y="5071863"/>
            <a:ext cx="2880320" cy="2098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9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4431E-6 -0.01092 C 0.06903 -0.01092 0.12498 0.04514 0.12498 0.11401 C 0.12498 0.18308 0.06903 0.23914 -1.84431E-6 0.23914 C -0.06903 0.23914 -0.12498 0.18308 -0.12498 0.11401 C -0.12498 0.04514 -0.06903 -0.01092 -1.84431E-6 -0.01092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4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0" y="-21801"/>
            <a:ext cx="10457281" cy="756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88246" y="2556495"/>
            <a:ext cx="4320480" cy="2592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400" b="1" dirty="0">
                <a:ln w="18415" cmpd="sng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ПОРТРЕТ</a:t>
            </a:r>
          </a:p>
        </p:txBody>
      </p:sp>
      <p:pic>
        <p:nvPicPr>
          <p:cNvPr id="4" name="Picture 12" descr="https://avatars.mds.yandex.net/i?id=f1a0050da9ec23e56bd23646750da7903a43327e-4430278-images-thumbs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8" t="1180" r="20232"/>
          <a:stretch/>
        </p:blipFill>
        <p:spPr bwMode="auto">
          <a:xfrm>
            <a:off x="611981" y="526793"/>
            <a:ext cx="2238233" cy="3012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8" descr="https://avatars.mds.yandex.net/i?id=a94670a05b40f2e0f53472cc32d90a95bb49102b-10131513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21" y="4057369"/>
            <a:ext cx="3424044" cy="2182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318" y="4932759"/>
            <a:ext cx="2809106" cy="2340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398" y="216928"/>
            <a:ext cx="2994528" cy="2123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8" descr="Изображение с сайта ru.wikipedia.or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661" y="4500711"/>
            <a:ext cx="2878737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https://avatars.mds.yandex.net/i?id=7f8859aba78dcaeb9813a67b6e6844d4859f2345645340a1-10232499-images-thumbs&amp;n=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782" y="1790161"/>
            <a:ext cx="223584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815" y="108223"/>
            <a:ext cx="2330720" cy="3054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997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4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13762" y="5942"/>
            <a:ext cx="10457281" cy="756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88246" y="2556495"/>
            <a:ext cx="4320480" cy="2592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400" b="1" dirty="0">
                <a:ln w="18415" cmpd="sng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ЖАНРОВАЯ</a:t>
            </a:r>
            <a:br>
              <a:rPr lang="ru-RU" sz="4400" b="1" dirty="0">
                <a:ln w="18415" cmpd="sng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ln w="18415" cmpd="sng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ЖИВОПИСЬ</a:t>
            </a:r>
          </a:p>
        </p:txBody>
      </p:sp>
      <p:pic>
        <p:nvPicPr>
          <p:cNvPr id="4" name="Picture 12" descr="https://avatars.mds.yandex.net/i?id=34419c8a0c4a957228f07758109133fb619adbfb-12510920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662" y="5093658"/>
            <a:ext cx="2813580" cy="2267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4" descr="https://avatars.mds.yandex.net/i?id=3456e2f0344bfcce339f15b41159084f92cb2b2a-4466303-images-thumbs&amp;n=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" t="6564" r="5996" b="7465"/>
          <a:stretch/>
        </p:blipFill>
        <p:spPr bwMode="auto">
          <a:xfrm>
            <a:off x="7353409" y="2911534"/>
            <a:ext cx="2918422" cy="2163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5" descr="https://avatars.mds.yandex.net/i?id=1c40ac475d4230101d2c7d8759ace392b74136be-12890380-images-thumbs&amp;n=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50" y="534481"/>
            <a:ext cx="4750000" cy="2196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664" y="610684"/>
            <a:ext cx="2618657" cy="2044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90" y="5031819"/>
            <a:ext cx="3128525" cy="2361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011" y="4649239"/>
            <a:ext cx="2176782" cy="2793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66" y="2481263"/>
            <a:ext cx="1524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046" y="260586"/>
            <a:ext cx="2109943" cy="2807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786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74 0.01659 C 0.02128 0.01659 0.07722 0.07265 0.07722 0.14151 C 0.07722 0.21059 0.02128 0.26664 -0.04774 0.26664 C -0.11676 0.26664 -0.1727 0.21059 -0.1727 0.14151 C -0.1727 0.07265 -0.11676 0.01659 -0.04774 0.01659 Z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4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-15243" y="-21801"/>
            <a:ext cx="10433592" cy="756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s://muzei-mira.com/templates/museum/images/paint/jabloki-na-krasnom-fone-petrov-vodk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05" y="761942"/>
            <a:ext cx="449172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6" descr="https://avatars.mds.yandex.net/i?id=f0e8bffd3953c97ccc1c94b2bd284965-5328534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66" y="681179"/>
            <a:ext cx="3969748" cy="3191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8" descr="Файл:Glass and lemon by Petrov-Vodkin (1922, priv.coll).jpg - Википедия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58" y="4016746"/>
            <a:ext cx="4110581" cy="3154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2" descr="Изображение с сайта ru.wikipedia.or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553" y="3872935"/>
            <a:ext cx="4176464" cy="3423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9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0" y="4188"/>
            <a:ext cx="10433592" cy="756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30" y="615569"/>
            <a:ext cx="4713915" cy="3172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55" y="4140671"/>
            <a:ext cx="4112149" cy="3020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14" y="3564607"/>
            <a:ext cx="4464496" cy="3740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05" y="324247"/>
            <a:ext cx="2815357" cy="3691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997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-16293" y="0"/>
            <a:ext cx="10457281" cy="756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50" y="252239"/>
            <a:ext cx="2880320" cy="4323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9" descr="https://avatars.mds.yandex.net/i?id=549c415c5494f08e8f2eda585c503909bb76f179-10873222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110" y="261036"/>
            <a:ext cx="2562583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14" descr="https://avatars.mds.yandex.net/i?id=2e8ccd6489b4132b924a9c557493622fb5e4dbc5-4885197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526" y="4212679"/>
            <a:ext cx="4518248" cy="3012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https://avatars.mds.yandex.net/i?id=348913acdf66f4fc45be26ea5f4b219145d9f652e79f041c-9863853-images-thumbs&amp;n=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42" y="3984221"/>
            <a:ext cx="5336169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786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-5982" y="1"/>
            <a:ext cx="10433592" cy="756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https://avatars.mds.yandex.net/i?id=2f394cbb1c2b743909a9db7c882460ba0014b613-10618387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67" y="396255"/>
            <a:ext cx="383982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72" y="3636615"/>
            <a:ext cx="4210454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7" descr="https://upload.wikimedia.org/wikipedia/commons/thumb/6/6b/1885-1889_Birkenhain.jpg/380px-1885-1889_Birkenhain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422" y="396255"/>
            <a:ext cx="5447843" cy="3168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https://avatars.mds.yandex.net/i?id=c0e6d2abb7e2e92c783f3fbf7153851554626831-4102669-images-thumbs&amp;n=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057" y="4068663"/>
            <a:ext cx="5184572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9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0" y="0"/>
            <a:ext cx="10450211" cy="756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958" y="972319"/>
            <a:ext cx="52197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6600" b="1" spc="300" dirty="0">
                <a:ln w="18415" cmpd="sng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6600" b="1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00669" y="2196455"/>
            <a:ext cx="7848872" cy="4305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Закрепить представление детей о живописи, как о виде изобразительного искусства, об особенностях каждого жанра (портрет, пейзаж, натюрморт, жанровая живопись).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Познакомить с некоторыми репродукциями картин разных жанров.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Формировать у детей умение различать и называть жанры живописи.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Развивать творческое воображение, желание высказаться свою точку зрения.</a:t>
            </a:r>
          </a:p>
        </p:txBody>
      </p:sp>
    </p:spTree>
    <p:extLst>
      <p:ext uri="{BB962C8B-B14F-4D97-AF65-F5344CB8AC3E}">
        <p14:creationId xmlns:p14="http://schemas.microsoft.com/office/powerpoint/2010/main" val="3624012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0" y="1"/>
            <a:ext cx="10433592" cy="756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78" y="421575"/>
            <a:ext cx="9829093" cy="6552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9971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23689" y="-21801"/>
            <a:ext cx="10433592" cy="756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85" y="334592"/>
            <a:ext cx="9753600" cy="6848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7863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0" y="5942"/>
            <a:ext cx="10433592" cy="756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84" y="281026"/>
            <a:ext cx="9217024" cy="6952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92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23689" y="-21801"/>
            <a:ext cx="10433592" cy="756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95" y="215438"/>
            <a:ext cx="9111580" cy="7086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9971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0" y="-21801"/>
            <a:ext cx="10457281" cy="756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В. Васнецов, &quot;Три богатыря&quot;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46" y="690474"/>
            <a:ext cx="4341655" cy="2822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9" descr="https://sun9-78.userapi.com/impg/tgqFn6xvIoiIZCMG3RZ46M3E1UkSopkbleBqBQ/u2l2T6LN-nc.jpg?size=1252x1500&amp;quality=96&amp;sign=c215aea1163f9cef0a0c32de8e7cf7cc&amp;c_uniq_tag=icSLqEkY8I2Aqg8Z3r3QSi-5MITwik84L2nURmdf_pc&amp;type=albu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702" y="166004"/>
            <a:ext cx="2945031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М. Врубель &quot;Царевна Лебедь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50" y="468263"/>
            <a:ext cx="2533477" cy="3853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46" y="3758830"/>
            <a:ext cx="4955917" cy="2406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7" descr="https://litrekon.ru/wp-content/uploads/2022/01/1200px-Ostroukhov_Golden_Autumn_1886_gtg.jpe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777" y="3924647"/>
            <a:ext cx="4663956" cy="3424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Чайковский - Февраль - Маслениц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07653" y="6165058"/>
            <a:ext cx="478634" cy="540281"/>
          </a:xfrm>
          <a:prstGeom prst="rect">
            <a:avLst/>
          </a:prstGeom>
        </p:spPr>
      </p:pic>
      <p:pic>
        <p:nvPicPr>
          <p:cNvPr id="8" name="Чайковский - Октябрь (Времена года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7653" y="6709566"/>
            <a:ext cx="471793" cy="471793"/>
          </a:xfrm>
          <a:prstGeom prst="rect">
            <a:avLst/>
          </a:prstGeom>
        </p:spPr>
      </p:pic>
      <p:pic>
        <p:nvPicPr>
          <p:cNvPr id="9" name="Чайковский  - Апрель - Подснежник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521953" y="6165058"/>
            <a:ext cx="476436" cy="476436"/>
          </a:xfrm>
          <a:prstGeom prst="rect">
            <a:avLst/>
          </a:prstGeom>
        </p:spPr>
      </p:pic>
      <p:pic>
        <p:nvPicPr>
          <p:cNvPr id="10" name="Римский-Корсаков - Царевна-лебедь (Минус)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556198" y="6739168"/>
            <a:ext cx="442191" cy="442191"/>
          </a:xfrm>
          <a:prstGeom prst="rect">
            <a:avLst/>
          </a:prstGeom>
        </p:spPr>
      </p:pic>
      <p:pic>
        <p:nvPicPr>
          <p:cNvPr id="11" name="А.П.Бородин - Симфония _Богатырская_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719435" y="6258551"/>
            <a:ext cx="390242" cy="39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6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30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7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13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07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-5768" y="5656"/>
            <a:ext cx="10433592" cy="756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34" y="1044327"/>
            <a:ext cx="4814249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0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28" y="640455"/>
            <a:ext cx="4840235" cy="6380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92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0" y="-6639"/>
            <a:ext cx="10433592" cy="756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073252"/>
            <a:ext cx="10440988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1500" b="1" dirty="0">
                <a:ln w="18415" cmpd="sng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sz="11500" b="1" dirty="0">
                <a:ln w="18415" cmpd="sng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1500" b="1" dirty="0">
                <a:ln w="18415" cmpd="sng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</a:t>
            </a:r>
            <a:br>
              <a:rPr lang="ru-RU" sz="11500" b="1" dirty="0">
                <a:ln w="18415" cmpd="sng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1500" b="1" dirty="0">
                <a:ln w="18415" cmpd="sng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980066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0" y="-21801"/>
            <a:ext cx="10457281" cy="756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avatars.mds.yandex.net/i?id=c075c33733976d6f7759e72e68848bdb4771d8dff90eb262-5570459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6" y="1836415"/>
            <a:ext cx="4833984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7" descr="Флоксы, Головин Александр Яковлеви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526" y="2086408"/>
            <a:ext cx="4536504" cy="5241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254112" y="252239"/>
            <a:ext cx="594906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8415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НАТЮРМОРТ</a:t>
            </a:r>
          </a:p>
        </p:txBody>
      </p:sp>
    </p:spTree>
    <p:extLst>
      <p:ext uri="{BB962C8B-B14F-4D97-AF65-F5344CB8AC3E}">
        <p14:creationId xmlns:p14="http://schemas.microsoft.com/office/powerpoint/2010/main" val="4046203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0" y="-21801"/>
            <a:ext cx="10457281" cy="756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51781" y="180231"/>
            <a:ext cx="57774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600" b="1" dirty="0">
                <a:ln w="18415" cmpd="sng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ПЕЙЗАЖ</a:t>
            </a: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42" y="1548383"/>
            <a:ext cx="5682240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0" descr="Изображение с сайта ru.wikipedia.o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478" y="3636615"/>
            <a:ext cx="5102282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1550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0" y="-21801"/>
            <a:ext cx="10457281" cy="756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6238" y="252239"/>
            <a:ext cx="424096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6600" b="1" dirty="0">
                <a:ln w="18415" cmpd="sng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ПОРТРЕТ</a:t>
            </a: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4" y="1617171"/>
            <a:ext cx="4622145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4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510" y="1561259"/>
            <a:ext cx="4320480" cy="5692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1550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-8941" y="1"/>
            <a:ext cx="10457281" cy="756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76649" y="2854035"/>
            <a:ext cx="52197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5400" b="1" dirty="0">
                <a:ln w="18415" cmpd="sng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ЖАНРОВАЯ ЖИВОПИСЬ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68134" y="4384073"/>
            <a:ext cx="3726401" cy="461665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ln w="3175">
                  <a:solidFill>
                    <a:srgbClr val="0070C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Анималистический</a:t>
            </a:r>
            <a:r>
              <a:rPr lang="ru-RU" sz="2400" b="1" dirty="0">
                <a:ln w="3175">
                  <a:solidFill>
                    <a:srgbClr val="00B0F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n w="3175">
                  <a:solidFill>
                    <a:srgbClr val="0070C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жанр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4234" y="4384073"/>
            <a:ext cx="3672408" cy="461665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Батальный жанр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0620" y="309438"/>
            <a:ext cx="3032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Бытовой</a:t>
            </a:r>
            <a:r>
              <a:rPr lang="ru-RU" sz="2400" b="1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жанр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75125" y="12880"/>
            <a:ext cx="1531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Интерьер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948687" y="187402"/>
            <a:ext cx="32403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ln w="317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Сказочно-былинный</a:t>
            </a:r>
            <a:r>
              <a:rPr lang="ru-RU" sz="2400" b="1" dirty="0">
                <a:ln w="317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2400" b="1" dirty="0">
                <a:ln w="317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жанр</a:t>
            </a:r>
          </a:p>
        </p:txBody>
      </p:sp>
      <p:pic>
        <p:nvPicPr>
          <p:cNvPr id="13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42" y="849526"/>
            <a:ext cx="3300510" cy="2053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574" y="540271"/>
            <a:ext cx="2967839" cy="2173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821" y="4953909"/>
            <a:ext cx="4459760" cy="2229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710" y="1126570"/>
            <a:ext cx="3121212" cy="2029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81" y="4905627"/>
            <a:ext cx="4490468" cy="2278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0009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0" y="1"/>
            <a:ext cx="10433592" cy="756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59993" y="396255"/>
            <a:ext cx="61723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18415" cmpd="sng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БЫТОВОЙ ЖАНР</a:t>
            </a:r>
          </a:p>
        </p:txBody>
      </p:sp>
      <p:pic>
        <p:nvPicPr>
          <p:cNvPr id="13314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59" y="1620391"/>
            <a:ext cx="4619272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7" name="Picture 5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194" y="1980431"/>
            <a:ext cx="4176464" cy="5356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9971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0" y="-21801"/>
            <a:ext cx="10457281" cy="758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835" y="396255"/>
            <a:ext cx="104172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8415" cmpd="sng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БАТАЛЬНЫЙ ЖАНР</a:t>
            </a:r>
          </a:p>
        </p:txBody>
      </p:sp>
      <p:pic>
        <p:nvPicPr>
          <p:cNvPr id="12290" name="Picture 2" descr="Перед атакой. Под Плевной. 1881 г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66" y="1528255"/>
            <a:ext cx="7323702" cy="3291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2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534" y="4572719"/>
            <a:ext cx="4608512" cy="2700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7863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0" y="-21801"/>
            <a:ext cx="10457281" cy="756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6100" y="180231"/>
            <a:ext cx="104409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8415" cmpd="sng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СКАЗОЧНО-БЫЛИННЫЙ ЖАНР</a:t>
            </a:r>
          </a:p>
        </p:txBody>
      </p:sp>
      <p:pic>
        <p:nvPicPr>
          <p:cNvPr id="1126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58" y="2340471"/>
            <a:ext cx="5134791" cy="3336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8" r="10511"/>
          <a:stretch/>
        </p:blipFill>
        <p:spPr bwMode="auto">
          <a:xfrm>
            <a:off x="5868566" y="2052439"/>
            <a:ext cx="4170222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924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125</Words>
  <Application>Microsoft Office PowerPoint</Application>
  <PresentationFormat>Произвольный</PresentationFormat>
  <Paragraphs>35</Paragraphs>
  <Slides>26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444</cp:lastModifiedBy>
  <cp:revision>43</cp:revision>
  <dcterms:created xsi:type="dcterms:W3CDTF">2024-11-05T08:00:29Z</dcterms:created>
  <dcterms:modified xsi:type="dcterms:W3CDTF">2025-10-03T12:04:09Z</dcterms:modified>
</cp:coreProperties>
</file>